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469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096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6876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091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2027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55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7182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85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890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053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698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3969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14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9301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457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05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B55C9-34A3-401B-89C5-7A3D8F342FD5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546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9FE27-46F2-30AE-1F76-D5A76EB6AB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B164FE-4B54-25A4-2D28-E81D16C9C0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C03366-9ED4-A8C1-7302-9386BBCC10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5000"/>
            <a:ext cx="12326112" cy="8217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967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D10933C-3ABC-4F86-73BD-C20425E7C22A}"/>
              </a:ext>
            </a:extLst>
          </p:cNvPr>
          <p:cNvSpPr/>
          <p:nvPr/>
        </p:nvSpPr>
        <p:spPr>
          <a:xfrm>
            <a:off x="2560320" y="2313432"/>
            <a:ext cx="72860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T</a:t>
            </a:r>
            <a:r>
              <a:rPr lang="en-GB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HE END. THANK YOU! </a:t>
            </a:r>
            <a:endParaRPr lang="en-GB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65FA4F-12D6-D4FE-48A6-AFEB09CA9BC0}"/>
              </a:ext>
            </a:extLst>
          </p:cNvPr>
          <p:cNvSpPr txBox="1"/>
          <p:nvPr/>
        </p:nvSpPr>
        <p:spPr>
          <a:xfrm>
            <a:off x="2414016" y="4178808"/>
            <a:ext cx="82570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Legal Notice:© QUERCUS PARKET. All rights </a:t>
            </a:r>
            <a:r>
              <a:rPr lang="en-US" b="1" dirty="0" err="1"/>
              <a:t>reserved.All</a:t>
            </a:r>
            <a:r>
              <a:rPr lang="en-US" b="1" dirty="0"/>
              <a:t> information contained in this presentation is confidential and intended solely for the </a:t>
            </a:r>
            <a:r>
              <a:rPr lang="en-US" b="1" dirty="0" err="1"/>
              <a:t>recipient.No</a:t>
            </a:r>
            <a:r>
              <a:rPr lang="en-US" b="1" dirty="0"/>
              <a:t> part of this presentation may be reproduced, distributed, or disclosed without prior written consent of QUERCUS PARKET.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970471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05BC2B8-F89A-77A0-3A75-C9B54CC9BB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3984"/>
            <a:ext cx="12192000" cy="812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828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70279-B6E2-0323-085C-0B79EAF4B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Introduction </a:t>
            </a:r>
            <a:br>
              <a:rPr lang="en-US" b="1" dirty="0"/>
            </a:b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B18B4F4-D2FE-BC23-6CF7-36AB9814669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06424" y="1549479"/>
            <a:ext cx="10488168" cy="4062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Second-generation, family-owned sawmill (est. 1997) focused on precision, consistency, and quality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Production of high-grade ash and oak lumber, as well as classic solid and engineered parquet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Core specialization: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Quercus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robur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(common oak)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— widely known as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Slavonian oak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valued for strength, structure, and timeless appearance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Fully traceable and compliant sourcing (EUDR, EUTR, UKTR, Lacey Act) across Southeast Europe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Primary origin: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Morović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forest (Serbia) — premium, sustainably managed oak with long-standing forestry tradition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Integration of traditional expertise with advanced production, supported by international manufacturing partnership (Cambodia) </a:t>
            </a:r>
          </a:p>
        </p:txBody>
      </p:sp>
    </p:spTree>
    <p:extLst>
      <p:ext uri="{BB962C8B-B14F-4D97-AF65-F5344CB8AC3E}">
        <p14:creationId xmlns:p14="http://schemas.microsoft.com/office/powerpoint/2010/main" val="2019474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9237D-786C-A2DB-4D5D-06D58244D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History  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E10F319-4D5B-8961-3C7F-144BC3EB74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62456" y="1418721"/>
            <a:ext cx="10142156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1997–2009 | STRELA Era: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Foundation phase – largest Serbian oak &amp; ash sawmill, focused on precision and high-volume export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Long-term contract with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Vojvodinašume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ensured continuous supply of premium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Slavonian oak (Quercus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robur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Strong international presence (EU, Middle East) + landmark projects (e.g. Azerbaijani Royal Palace)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2009–2020 | QUERCUS PARKET Era: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Strategic shift from volume to specialization and partnerships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Established as trusted supplier of semi-finished oak components to leading flooring manufacturers (e.g. Tarkett,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Bauwerk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Weitzer)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2020–Present | CAMPICO Era: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Global expansion through JV in Cambodia – advanced 3-layer oak flooring production for US market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Integration of European raw material expertise with international manufacturing and distribution networks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Continuous development: from large-scale sawmill to specialized, globally connected oak producer — still family-owned, now led by second generation </a:t>
            </a:r>
          </a:p>
        </p:txBody>
      </p:sp>
    </p:spTree>
    <p:extLst>
      <p:ext uri="{BB962C8B-B14F-4D97-AF65-F5344CB8AC3E}">
        <p14:creationId xmlns:p14="http://schemas.microsoft.com/office/powerpoint/2010/main" val="2843763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E3137-3A93-08F2-9F91-FF713DB3F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5961" y="624110"/>
            <a:ext cx="9538652" cy="1280890"/>
          </a:xfrm>
        </p:spPr>
        <p:txBody>
          <a:bodyPr>
            <a:normAutofit/>
          </a:bodyPr>
          <a:lstStyle/>
          <a:p>
            <a:r>
              <a:rPr lang="en-US" b="1" dirty="0"/>
              <a:t>Turnkey Hardwood Processing Facility 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BAF9B37-C20E-D548-7694-8475E6EEE7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16736" y="1824544"/>
            <a:ext cx="10187876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Turnkey Industrial Hardwood Platform (Serbia)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fully operational, established 1997, immediate revenue generation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Prime Location Advantage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direct access to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Slavonian oak (Quercus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robur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supply (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Morović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&amp;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Spačva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Basin) + fast connectivity to EU &amp; global markets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Proven Financial Performance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~€16.5M revenue, ~€2M profit, ~100 employees, scalable industrial footprint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Fully Equipped &amp; Operational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established production infrastructure (8,000 m² facilities + 36,000 m² site) with high-capacity European machinery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Secure &amp; Compliant Raw Material Supply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long-term contract with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Vojvodinašume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+ FSC-certified sourcing (EUDR, EUTR, Lacey Act compliant)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Scalable Upside Potential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ready for expansion into veneer, wear layers, and engineered wood (no greenfield investment required)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Strategic Investment Positioning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vertically integrated platform combining sourcing, processing, and export with nearly 30 years of operational track record </a:t>
            </a:r>
          </a:p>
        </p:txBody>
      </p:sp>
    </p:spTree>
    <p:extLst>
      <p:ext uri="{BB962C8B-B14F-4D97-AF65-F5344CB8AC3E}">
        <p14:creationId xmlns:p14="http://schemas.microsoft.com/office/powerpoint/2010/main" val="3367522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CB431-287A-D16A-20E7-DA9F16F88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4248" y="530352"/>
            <a:ext cx="9520365" cy="905256"/>
          </a:xfrm>
        </p:spPr>
        <p:txBody>
          <a:bodyPr/>
          <a:lstStyle/>
          <a:p>
            <a:r>
              <a:rPr lang="en-GB" b="1" dirty="0"/>
              <a:t>Sourcing, Compliance &amp; Traceability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04487F6-9B58-BF66-1D17-AFE12C6975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89888" y="1517904"/>
            <a:ext cx="10114724" cy="5072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Fully Compliant Log Sourcing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oak (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Quercus </a:t>
            </a:r>
            <a:r>
              <a:rPr kumimoji="0" lang="en-US" altLang="en-US" sz="20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robur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Slavonian oak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and ash (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Fraxinus excelsior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sourced exclusively from legally harvested forests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Controlled Regional Supply Base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Serbia, Croatia, Bosnia &amp; Herzegovina, Romania; core sourcing from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Morović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forest (Serbia)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Long-Term Supply Security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established partnership with state forestry enterprise (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Vojvodinašume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+ verified regional supplier network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Strict Supplier Verification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legal documentation, harvesting rights, and continuous compliance monitoring; FSC and equivalent standards where applicable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End-to-End Traceability System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full tracking from forest origin to final product (documentation, transport records, internal controls)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Regulatory Compliance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aligned with EUTR, EUDR, UKTR, and US Lacey Act; low risk of non-compliant timber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Risk Mitigation Framework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multi-supplier strategy, preference for state forests, physical verification, and ongoing audits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Sustainability Commitment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responsible sourcing, forest regeneration support, and efficient material utilization </a:t>
            </a:r>
          </a:p>
        </p:txBody>
      </p:sp>
    </p:spTree>
    <p:extLst>
      <p:ext uri="{BB962C8B-B14F-4D97-AF65-F5344CB8AC3E}">
        <p14:creationId xmlns:p14="http://schemas.microsoft.com/office/powerpoint/2010/main" val="919467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97A43-70EF-0E84-59F4-AA7390FEE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241" y="624110"/>
            <a:ext cx="9584372" cy="1280890"/>
          </a:xfrm>
        </p:spPr>
        <p:txBody>
          <a:bodyPr/>
          <a:lstStyle/>
          <a:p>
            <a:r>
              <a:rPr lang="en-US" b="1" dirty="0"/>
              <a:t>Market Opportunity – European Oak &amp; Hardwood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F438994-F25F-656C-63B8-FB39D95BEC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16152" y="2232641"/>
            <a:ext cx="10387584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Strong Global Demand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consistent demand for high-quality oak and ash in furniture, interiors, and industrial applications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Premium Resource Constraint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Slavonian oak (Quercus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robur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is limited in supply and highly valued for strength, structure, and quality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Strategic Importance of Southeast Europe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core sourcing region for Europe’s highest-grade hardwood with established forestry systems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Shift Toward Certified Timber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increasing regulatory pressure (EUDR, ESG) favors fully compliant and traceable suppliers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Stable Industrial Demand Base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long-term consumption across multiple industries ensures resilient market fundamentals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Opportunity for Reliable Suppliers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fragmented supply side creates advantage for established, scalable, and compliant producers </a:t>
            </a:r>
          </a:p>
        </p:txBody>
      </p:sp>
    </p:spTree>
    <p:extLst>
      <p:ext uri="{BB962C8B-B14F-4D97-AF65-F5344CB8AC3E}">
        <p14:creationId xmlns:p14="http://schemas.microsoft.com/office/powerpoint/2010/main" val="11615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B0443-5B9C-1C5A-BC4D-9756F97B1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4208" y="446087"/>
            <a:ext cx="4430203" cy="1289319"/>
          </a:xfrm>
        </p:spPr>
        <p:txBody>
          <a:bodyPr/>
          <a:lstStyle/>
          <a:p>
            <a:r>
              <a:rPr lang="en-US" b="1" dirty="0"/>
              <a:t>Strategic Hub – Raw Material &amp; Export Access</a:t>
            </a:r>
            <a:endParaRPr lang="en-GB" b="1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6E18DDE4-12B8-CA44-D2A1-868854FFF4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1486" y="1887688"/>
            <a:ext cx="6057284" cy="4010192"/>
          </a:xfr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9FE4A7CB-E3D1-DCFD-C2BC-CAF77EAE60A5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575036" y="1969984"/>
            <a:ext cx="5519376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Located in the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Srem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region (Serbia), near Belgrade – a key logistics and transport hub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35 minutes to Belgrade International Airport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fast access for international travel and business operations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10 minutes to major European highways (E-70, E-75)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direct road connectivity to EU markets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Close to rail and customs terminal (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Inđija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– enabling efficient export and streamlined logistics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Immediate proximity to key sourcing areas –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Morović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forest (Serbia)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Spačva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Basin (Croatia)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premium Slavonian oak </a:t>
            </a:r>
          </a:p>
        </p:txBody>
      </p:sp>
    </p:spTree>
    <p:extLst>
      <p:ext uri="{BB962C8B-B14F-4D97-AF65-F5344CB8AC3E}">
        <p14:creationId xmlns:p14="http://schemas.microsoft.com/office/powerpoint/2010/main" val="3309793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4578C-8C5D-89E9-F03A-491F3D47E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624110"/>
            <a:ext cx="9218611" cy="1280890"/>
          </a:xfrm>
        </p:spPr>
        <p:txBody>
          <a:bodyPr/>
          <a:lstStyle/>
          <a:p>
            <a:r>
              <a:rPr lang="en-GB" b="1" dirty="0"/>
              <a:t>Client Portfolio &amp; References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13049C-03EC-1A9E-BD3C-700D4C2518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908" y="1838896"/>
            <a:ext cx="4629150" cy="9906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3F3C588-11D9-0644-A9D5-641CD44AA8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52" y="3004057"/>
            <a:ext cx="3551936" cy="213116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96CB74C-9FF0-FA56-6A20-19C6C5C1F0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056" y="1880044"/>
            <a:ext cx="4114800" cy="11144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B0BB53B-F231-8CCE-9625-E74B0ABB19D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52" y="5446941"/>
            <a:ext cx="3752850" cy="12192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100FEA4-1C7C-EA20-1967-64C81807BB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8362" y="3160934"/>
            <a:ext cx="3197352" cy="319735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515AB64-3265-6E7B-4730-0F1249966EA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6873" y="3325369"/>
            <a:ext cx="4057683" cy="107632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3D0B749-C9B6-8952-B38C-37F37F2FE8B7}"/>
              </a:ext>
            </a:extLst>
          </p:cNvPr>
          <p:cNvSpPr/>
          <p:nvPr/>
        </p:nvSpPr>
        <p:spPr>
          <a:xfrm>
            <a:off x="7976873" y="4401693"/>
            <a:ext cx="405768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M</a:t>
            </a:r>
            <a:r>
              <a:rPr lang="en-GB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ember of FORDAQ (Bronze Level)</a:t>
            </a:r>
            <a:endParaRPr lang="en-GB" sz="36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4596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825BD-F579-E4CE-40DD-8BEB5D662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Contact &amp; Company Details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2EDCA60-6E77-72E5-F549-915CA4189A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505456" y="1331516"/>
            <a:ext cx="9686544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QUERCUS PARKET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Sole Proprietorship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Address: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Nikole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Tesle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137, 22321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Ljukovo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Serbia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Contact: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Email: quercus.parket@gmail.com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Phone: +381 22 58 77 50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Working Hours: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Monday – Friday | 07:00 – 15:00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Company Information: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TIN (PIB): 106197782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Registration No. (MB): 61620117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Banking Details: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OTP Bank Serbia (Novi Sad)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IBAN (EUR): RS35 3259 6015 0046 8686 36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SWIFT: OTPVRS22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Location Reference: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Pilana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“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Strela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” – Quercus </a:t>
            </a:r>
            <a:r>
              <a:rPr kumimoji="0" lang="en-US" altLang="en-US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Parket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(Google Maps)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FSC Holder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Licence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C214521</a:t>
            </a:r>
          </a:p>
        </p:txBody>
      </p:sp>
    </p:spTree>
    <p:extLst>
      <p:ext uri="{BB962C8B-B14F-4D97-AF65-F5344CB8AC3E}">
        <p14:creationId xmlns:p14="http://schemas.microsoft.com/office/powerpoint/2010/main" val="102624190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33</TotalTime>
  <Words>981</Words>
  <Application>Microsoft Office PowerPoint</Application>
  <PresentationFormat>Widescreen</PresentationFormat>
  <Paragraphs>61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Wisp</vt:lpstr>
      <vt:lpstr>PowerPoint Presentation</vt:lpstr>
      <vt:lpstr>Introduction  </vt:lpstr>
      <vt:lpstr>History  </vt:lpstr>
      <vt:lpstr>Turnkey Hardwood Processing Facility </vt:lpstr>
      <vt:lpstr>Sourcing, Compliance &amp; Traceability</vt:lpstr>
      <vt:lpstr>Market Opportunity – European Oak &amp; Hardwood</vt:lpstr>
      <vt:lpstr>Strategic Hub – Raw Material &amp; Export Access</vt:lpstr>
      <vt:lpstr>Client Portfolio &amp; References</vt:lpstr>
      <vt:lpstr>Contact &amp; Company Details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Goran Nisevic</dc:creator>
  <cp:lastModifiedBy>Goran Nisevic</cp:lastModifiedBy>
  <cp:revision>14</cp:revision>
  <dcterms:created xsi:type="dcterms:W3CDTF">2026-03-27T12:34:22Z</dcterms:created>
  <dcterms:modified xsi:type="dcterms:W3CDTF">2026-03-27T13:08:28Z</dcterms:modified>
</cp:coreProperties>
</file>